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68" r:id="rId6"/>
    <p:sldId id="261" r:id="rId7"/>
    <p:sldId id="270" r:id="rId8"/>
    <p:sldId id="259" r:id="rId9"/>
    <p:sldId id="262" r:id="rId10"/>
    <p:sldId id="260"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194227-1754-4A57-8F61-7FDC516F7951}"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94662-8565-4A1E-823A-B561E3E9C660}" type="slidenum">
              <a:rPr lang="en-US" smtClean="0"/>
              <a:t>‹#›</a:t>
            </a:fld>
            <a:endParaRPr lang="en-US"/>
          </a:p>
        </p:txBody>
      </p:sp>
    </p:spTree>
    <p:extLst>
      <p:ext uri="{BB962C8B-B14F-4D97-AF65-F5344CB8AC3E}">
        <p14:creationId xmlns:p14="http://schemas.microsoft.com/office/powerpoint/2010/main" val="3386659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194227-1754-4A57-8F61-7FDC516F7951}"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94662-8565-4A1E-823A-B561E3E9C660}" type="slidenum">
              <a:rPr lang="en-US" smtClean="0"/>
              <a:t>‹#›</a:t>
            </a:fld>
            <a:endParaRPr lang="en-US"/>
          </a:p>
        </p:txBody>
      </p:sp>
    </p:spTree>
    <p:extLst>
      <p:ext uri="{BB962C8B-B14F-4D97-AF65-F5344CB8AC3E}">
        <p14:creationId xmlns:p14="http://schemas.microsoft.com/office/powerpoint/2010/main" val="2860696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194227-1754-4A57-8F61-7FDC516F7951}"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94662-8565-4A1E-823A-B561E3E9C660}" type="slidenum">
              <a:rPr lang="en-US" smtClean="0"/>
              <a:t>‹#›</a:t>
            </a:fld>
            <a:endParaRPr lang="en-US"/>
          </a:p>
        </p:txBody>
      </p:sp>
    </p:spTree>
    <p:extLst>
      <p:ext uri="{BB962C8B-B14F-4D97-AF65-F5344CB8AC3E}">
        <p14:creationId xmlns:p14="http://schemas.microsoft.com/office/powerpoint/2010/main" val="4280153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194227-1754-4A57-8F61-7FDC516F7951}"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94662-8565-4A1E-823A-B561E3E9C660}" type="slidenum">
              <a:rPr lang="en-US" smtClean="0"/>
              <a:t>‹#›</a:t>
            </a:fld>
            <a:endParaRPr lang="en-US"/>
          </a:p>
        </p:txBody>
      </p:sp>
    </p:spTree>
    <p:extLst>
      <p:ext uri="{BB962C8B-B14F-4D97-AF65-F5344CB8AC3E}">
        <p14:creationId xmlns:p14="http://schemas.microsoft.com/office/powerpoint/2010/main" val="3167579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194227-1754-4A57-8F61-7FDC516F7951}"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94662-8565-4A1E-823A-B561E3E9C660}" type="slidenum">
              <a:rPr lang="en-US" smtClean="0"/>
              <a:t>‹#›</a:t>
            </a:fld>
            <a:endParaRPr lang="en-US"/>
          </a:p>
        </p:txBody>
      </p:sp>
    </p:spTree>
    <p:extLst>
      <p:ext uri="{BB962C8B-B14F-4D97-AF65-F5344CB8AC3E}">
        <p14:creationId xmlns:p14="http://schemas.microsoft.com/office/powerpoint/2010/main" val="2405654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194227-1754-4A57-8F61-7FDC516F7951}"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94662-8565-4A1E-823A-B561E3E9C660}" type="slidenum">
              <a:rPr lang="en-US" smtClean="0"/>
              <a:t>‹#›</a:t>
            </a:fld>
            <a:endParaRPr lang="en-US"/>
          </a:p>
        </p:txBody>
      </p:sp>
    </p:spTree>
    <p:extLst>
      <p:ext uri="{BB962C8B-B14F-4D97-AF65-F5344CB8AC3E}">
        <p14:creationId xmlns:p14="http://schemas.microsoft.com/office/powerpoint/2010/main" val="410650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194227-1754-4A57-8F61-7FDC516F7951}" type="datetimeFigureOut">
              <a:rPr lang="en-US" smtClean="0"/>
              <a:t>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394662-8565-4A1E-823A-B561E3E9C660}" type="slidenum">
              <a:rPr lang="en-US" smtClean="0"/>
              <a:t>‹#›</a:t>
            </a:fld>
            <a:endParaRPr lang="en-US"/>
          </a:p>
        </p:txBody>
      </p:sp>
    </p:spTree>
    <p:extLst>
      <p:ext uri="{BB962C8B-B14F-4D97-AF65-F5344CB8AC3E}">
        <p14:creationId xmlns:p14="http://schemas.microsoft.com/office/powerpoint/2010/main" val="1262868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194227-1754-4A57-8F61-7FDC516F7951}" type="datetimeFigureOut">
              <a:rPr lang="en-US" smtClean="0"/>
              <a:t>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394662-8565-4A1E-823A-B561E3E9C660}" type="slidenum">
              <a:rPr lang="en-US" smtClean="0"/>
              <a:t>‹#›</a:t>
            </a:fld>
            <a:endParaRPr lang="en-US"/>
          </a:p>
        </p:txBody>
      </p:sp>
    </p:spTree>
    <p:extLst>
      <p:ext uri="{BB962C8B-B14F-4D97-AF65-F5344CB8AC3E}">
        <p14:creationId xmlns:p14="http://schemas.microsoft.com/office/powerpoint/2010/main" val="332949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194227-1754-4A57-8F61-7FDC516F7951}" type="datetimeFigureOut">
              <a:rPr lang="en-US" smtClean="0"/>
              <a:t>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394662-8565-4A1E-823A-B561E3E9C660}" type="slidenum">
              <a:rPr lang="en-US" smtClean="0"/>
              <a:t>‹#›</a:t>
            </a:fld>
            <a:endParaRPr lang="en-US"/>
          </a:p>
        </p:txBody>
      </p:sp>
    </p:spTree>
    <p:extLst>
      <p:ext uri="{BB962C8B-B14F-4D97-AF65-F5344CB8AC3E}">
        <p14:creationId xmlns:p14="http://schemas.microsoft.com/office/powerpoint/2010/main" val="929611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194227-1754-4A57-8F61-7FDC516F7951}"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94662-8565-4A1E-823A-B561E3E9C660}" type="slidenum">
              <a:rPr lang="en-US" smtClean="0"/>
              <a:t>‹#›</a:t>
            </a:fld>
            <a:endParaRPr lang="en-US"/>
          </a:p>
        </p:txBody>
      </p:sp>
    </p:spTree>
    <p:extLst>
      <p:ext uri="{BB962C8B-B14F-4D97-AF65-F5344CB8AC3E}">
        <p14:creationId xmlns:p14="http://schemas.microsoft.com/office/powerpoint/2010/main" val="3765935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194227-1754-4A57-8F61-7FDC516F7951}"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94662-8565-4A1E-823A-B561E3E9C660}" type="slidenum">
              <a:rPr lang="en-US" smtClean="0"/>
              <a:t>‹#›</a:t>
            </a:fld>
            <a:endParaRPr lang="en-US"/>
          </a:p>
        </p:txBody>
      </p:sp>
    </p:spTree>
    <p:extLst>
      <p:ext uri="{BB962C8B-B14F-4D97-AF65-F5344CB8AC3E}">
        <p14:creationId xmlns:p14="http://schemas.microsoft.com/office/powerpoint/2010/main" val="958878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194227-1754-4A57-8F61-7FDC516F7951}" type="datetimeFigureOut">
              <a:rPr lang="en-US" smtClean="0"/>
              <a:t>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94662-8565-4A1E-823A-B561E3E9C660}" type="slidenum">
              <a:rPr lang="en-US" smtClean="0"/>
              <a:t>‹#›</a:t>
            </a:fld>
            <a:endParaRPr lang="en-US"/>
          </a:p>
        </p:txBody>
      </p:sp>
    </p:spTree>
    <p:extLst>
      <p:ext uri="{BB962C8B-B14F-4D97-AF65-F5344CB8AC3E}">
        <p14:creationId xmlns:p14="http://schemas.microsoft.com/office/powerpoint/2010/main" val="737933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Transfer Runs</a:t>
            </a:r>
            <a:br>
              <a:rPr lang="en-US" dirty="0" smtClean="0"/>
            </a:br>
            <a:endParaRPr lang="en-US" dirty="0"/>
          </a:p>
        </p:txBody>
      </p:sp>
    </p:spTree>
    <p:extLst>
      <p:ext uri="{BB962C8B-B14F-4D97-AF65-F5344CB8AC3E}">
        <p14:creationId xmlns:p14="http://schemas.microsoft.com/office/powerpoint/2010/main" val="2859661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Create An Order To The Student School Of Attendance</a:t>
            </a:r>
            <a:endParaRPr lang="en-US" dirty="0"/>
          </a:p>
        </p:txBody>
      </p:sp>
      <p:sp>
        <p:nvSpPr>
          <p:cNvPr id="3" name="Content Placeholder 2"/>
          <p:cNvSpPr>
            <a:spLocks noGrp="1"/>
          </p:cNvSpPr>
          <p:nvPr>
            <p:ph idx="1"/>
          </p:nvPr>
        </p:nvSpPr>
        <p:spPr/>
        <p:txBody>
          <a:bodyPr/>
          <a:lstStyle/>
          <a:p>
            <a:r>
              <a:rPr lang="en-US" dirty="0" smtClean="0"/>
              <a:t>From The Stops Tab</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667000"/>
            <a:ext cx="7477125" cy="329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5400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Workspace</a:t>
            </a:r>
            <a:endParaRPr lang="en-US" dirty="0"/>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415145"/>
            <a:ext cx="5343525"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5474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Flow Options</a:t>
            </a:r>
            <a:endParaRPr lang="en-US" dirty="0"/>
          </a:p>
        </p:txBody>
      </p:sp>
      <p:sp>
        <p:nvSpPr>
          <p:cNvPr id="3" name="Content Placeholder 2"/>
          <p:cNvSpPr>
            <a:spLocks noGrp="1"/>
          </p:cNvSpPr>
          <p:nvPr>
            <p:ph idx="1"/>
          </p:nvPr>
        </p:nvSpPr>
        <p:spPr/>
        <p:txBody>
          <a:bodyPr/>
          <a:lstStyle/>
          <a:p>
            <a:pPr lvl="1">
              <a:buFont typeface="Arial" pitchFamily="34" charset="0"/>
              <a:buChar char="•"/>
            </a:pPr>
            <a:r>
              <a:rPr lang="en-US" dirty="0" smtClean="0"/>
              <a:t>Creating the Transfer as two paired orders.</a:t>
            </a:r>
          </a:p>
          <a:p>
            <a:pPr lvl="2"/>
            <a:r>
              <a:rPr lang="en-US" dirty="0" smtClean="0"/>
              <a:t>In this option the student has two transportation assignments, one that contains pickup to transfer point and then transfer point to drop off.</a:t>
            </a:r>
          </a:p>
          <a:p>
            <a:pPr lvl="1">
              <a:buFont typeface="Arial" pitchFamily="34" charset="0"/>
              <a:buChar char="•"/>
            </a:pPr>
            <a:r>
              <a:rPr lang="en-US" dirty="0" smtClean="0"/>
              <a:t>Creating a transfer as a single solve.</a:t>
            </a:r>
          </a:p>
          <a:p>
            <a:pPr lvl="2"/>
            <a:r>
              <a:rPr lang="en-US" dirty="0" smtClean="0"/>
              <a:t>In this option time windows are set at the transfer point and the drop off school so that it allows the solver to solve the entire problem using a single vehicle. Stops are moved to the workspace and a single vehicle is used to solve the run.</a:t>
            </a:r>
          </a:p>
        </p:txBody>
      </p:sp>
    </p:spTree>
    <p:extLst>
      <p:ext uri="{BB962C8B-B14F-4D97-AF65-F5344CB8AC3E}">
        <p14:creationId xmlns:p14="http://schemas.microsoft.com/office/powerpoint/2010/main" val="3767405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Transfer As Two Paired Orders</a:t>
            </a:r>
            <a:endParaRPr lang="en-US" dirty="0"/>
          </a:p>
        </p:txBody>
      </p:sp>
      <p:sp>
        <p:nvSpPr>
          <p:cNvPr id="3" name="Content Placeholder 2"/>
          <p:cNvSpPr>
            <a:spLocks noGrp="1"/>
          </p:cNvSpPr>
          <p:nvPr>
            <p:ph idx="1"/>
          </p:nvPr>
        </p:nvSpPr>
        <p:spPr/>
        <p:txBody>
          <a:bodyPr>
            <a:normAutofit/>
          </a:bodyPr>
          <a:lstStyle/>
          <a:p>
            <a:r>
              <a:rPr lang="en-US" sz="2400" dirty="0" smtClean="0"/>
              <a:t>The student must have two distinct paired orders, one the goes from the home location to the transfer location and one that goes from the transfer location to the school of attendance. In the example below the student goes from the home address on Snow Trail to the transfer location at </a:t>
            </a:r>
            <a:r>
              <a:rPr lang="en-US" sz="2400" dirty="0" err="1" smtClean="0"/>
              <a:t>Staton</a:t>
            </a:r>
            <a:r>
              <a:rPr lang="en-US" sz="2400" dirty="0" smtClean="0"/>
              <a:t> elementary school, then goes from </a:t>
            </a:r>
            <a:r>
              <a:rPr lang="en-US" sz="2400" dirty="0" err="1" smtClean="0"/>
              <a:t>Staton</a:t>
            </a:r>
            <a:r>
              <a:rPr lang="en-US" sz="2400" dirty="0" smtClean="0"/>
              <a:t> Elementary to the school of attendance at </a:t>
            </a:r>
            <a:r>
              <a:rPr lang="en-US" sz="2400" dirty="0" err="1" smtClean="0"/>
              <a:t>Tarr</a:t>
            </a:r>
            <a:r>
              <a:rPr lang="en-US" sz="2400" dirty="0" smtClean="0"/>
              <a:t> Elementary.</a:t>
            </a:r>
            <a:endParaRPr lang="en-US" sz="2400" dirty="0"/>
          </a:p>
        </p:txBody>
      </p:sp>
    </p:spTree>
    <p:extLst>
      <p:ext uri="{BB962C8B-B14F-4D97-AF65-F5344CB8AC3E}">
        <p14:creationId xmlns:p14="http://schemas.microsoft.com/office/powerpoint/2010/main" val="357199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The First Paired Order</a:t>
            </a:r>
            <a:br>
              <a:rPr lang="en-US" dirty="0" smtClean="0"/>
            </a:br>
            <a:r>
              <a:rPr lang="en-US" sz="3600" dirty="0" smtClean="0"/>
              <a:t>(student pickup to transfer)</a:t>
            </a:r>
            <a:endParaRPr lang="en-US" sz="3600" dirty="0"/>
          </a:p>
        </p:txBody>
      </p:sp>
      <p:sp>
        <p:nvSpPr>
          <p:cNvPr id="3" name="Content Placeholder 2"/>
          <p:cNvSpPr>
            <a:spLocks noGrp="1"/>
          </p:cNvSpPr>
          <p:nvPr>
            <p:ph idx="1"/>
          </p:nvPr>
        </p:nvSpPr>
        <p:spPr>
          <a:xfrm>
            <a:off x="457200" y="1600200"/>
            <a:ext cx="6248400" cy="4525963"/>
          </a:xfrm>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00200"/>
            <a:ext cx="6324600" cy="5057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843550" y="1995055"/>
            <a:ext cx="2265813" cy="646331"/>
          </a:xfrm>
          <a:prstGeom prst="rect">
            <a:avLst/>
          </a:prstGeom>
          <a:noFill/>
        </p:spPr>
        <p:txBody>
          <a:bodyPr wrap="none" rtlCol="0">
            <a:spAutoFit/>
          </a:bodyPr>
          <a:lstStyle/>
          <a:p>
            <a:r>
              <a:rPr lang="en-US" dirty="0" smtClean="0"/>
              <a:t>Student Stop Address</a:t>
            </a:r>
          </a:p>
          <a:p>
            <a:r>
              <a:rPr lang="en-US" dirty="0" smtClean="0"/>
              <a:t>Transfer Stop Location</a:t>
            </a:r>
            <a:endParaRPr lang="en-US" dirty="0"/>
          </a:p>
        </p:txBody>
      </p:sp>
      <p:cxnSp>
        <p:nvCxnSpPr>
          <p:cNvPr id="6" name="Straight Arrow Connector 5"/>
          <p:cNvCxnSpPr/>
          <p:nvPr/>
        </p:nvCxnSpPr>
        <p:spPr>
          <a:xfrm flipH="1">
            <a:off x="1600200" y="2133600"/>
            <a:ext cx="5243350" cy="1676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4953000" y="2590800"/>
            <a:ext cx="1752600" cy="1219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7951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Transfer Stop</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r>
              <a:rPr lang="en-US" sz="2400" dirty="0" smtClean="0"/>
              <a:t>Creating a transfer stop is easy, in the example below we are creating a transfer stop at one school going to another. The transfer could be any other address or location as well, just select stop address instead of School.</a:t>
            </a:r>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930236"/>
            <a:ext cx="4419600" cy="3529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867400" y="3429000"/>
            <a:ext cx="2617640" cy="646331"/>
          </a:xfrm>
          <a:prstGeom prst="rect">
            <a:avLst/>
          </a:prstGeom>
          <a:noFill/>
        </p:spPr>
        <p:txBody>
          <a:bodyPr wrap="none" rtlCol="0">
            <a:spAutoFit/>
          </a:bodyPr>
          <a:lstStyle/>
          <a:p>
            <a:r>
              <a:rPr lang="en-US" dirty="0" smtClean="0"/>
              <a:t>The Transfer Location</a:t>
            </a:r>
          </a:p>
          <a:p>
            <a:r>
              <a:rPr lang="en-US" dirty="0" smtClean="0"/>
              <a:t>The School Of Attendance</a:t>
            </a:r>
            <a:endParaRPr lang="en-US" dirty="0"/>
          </a:p>
        </p:txBody>
      </p:sp>
      <p:cxnSp>
        <p:nvCxnSpPr>
          <p:cNvPr id="6" name="Straight Arrow Connector 5"/>
          <p:cNvCxnSpPr/>
          <p:nvPr/>
        </p:nvCxnSpPr>
        <p:spPr>
          <a:xfrm flipH="1">
            <a:off x="2057400" y="3581400"/>
            <a:ext cx="3810000" cy="762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4343400" y="3962400"/>
            <a:ext cx="1524000" cy="533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6543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Create An Order From The Transfer Point To The School</a:t>
            </a:r>
            <a:endParaRPr lang="en-US" dirty="0"/>
          </a:p>
        </p:txBody>
      </p:sp>
      <p:sp>
        <p:nvSpPr>
          <p:cNvPr id="3" name="Content Placeholder 2"/>
          <p:cNvSpPr>
            <a:spLocks noGrp="1"/>
          </p:cNvSpPr>
          <p:nvPr>
            <p:ph idx="1"/>
          </p:nvPr>
        </p:nvSpPr>
        <p:spPr/>
        <p:txBody>
          <a:bodyPr/>
          <a:lstStyle/>
          <a:p>
            <a:r>
              <a:rPr lang="en-US" dirty="0" smtClean="0"/>
              <a:t>From The Stops Tab</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362200"/>
            <a:ext cx="7486650" cy="307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0172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7800" y="314325"/>
            <a:ext cx="3658465" cy="1143000"/>
          </a:xfrm>
        </p:spPr>
        <p:txBody>
          <a:bodyPr>
            <a:normAutofit fontScale="90000"/>
          </a:bodyPr>
          <a:lstStyle/>
          <a:p>
            <a:r>
              <a:rPr lang="en-US" dirty="0" smtClean="0"/>
              <a:t>Driver Directions</a:t>
            </a:r>
            <a:endParaRPr lang="en-US" dirty="0"/>
          </a:p>
        </p:txBody>
      </p:sp>
      <p:sp>
        <p:nvSpPr>
          <p:cNvPr id="5" name="Rectangle 1"/>
          <p:cNvSpPr>
            <a:spLocks noChangeArrowheads="1"/>
          </p:cNvSpPr>
          <p:nvPr/>
        </p:nvSpPr>
        <p:spPr bwMode="auto">
          <a:xfrm>
            <a:off x="3687763" y="10842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a:r>
            <a:br>
              <a:rPr kumimoji="0" lang="en-US" sz="1800" b="0" i="0" u="none" strike="noStrike" cap="none" normalizeH="0" baseline="0" smtClean="0">
                <a:ln>
                  <a:noFill/>
                </a:ln>
                <a:solidFill>
                  <a:schemeClr val="tx1"/>
                </a:solidFill>
                <a:effectLst/>
                <a:latin typeface="Arial" charset="0"/>
                <a:cs typeface="Arial" charset="0"/>
              </a:rPr>
            </a:br>
            <a:endParaRPr kumimoji="0" lang="en-US" sz="1800" b="0" i="0" u="none" strike="noStrike" cap="none" normalizeH="0" baseline="0" smtClean="0">
              <a:ln>
                <a:noFill/>
              </a:ln>
              <a:solidFill>
                <a:schemeClr val="tx1"/>
              </a:solidFill>
              <a:effectLst/>
              <a:latin typeface="Arial" charset="0"/>
              <a:cs typeface="Arial"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14325"/>
            <a:ext cx="4772025" cy="622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146098" y="1600200"/>
            <a:ext cx="4104970" cy="2031325"/>
          </a:xfrm>
          <a:prstGeom prst="rect">
            <a:avLst/>
          </a:prstGeom>
          <a:noFill/>
        </p:spPr>
        <p:txBody>
          <a:bodyPr wrap="none" rtlCol="0">
            <a:spAutoFit/>
          </a:bodyPr>
          <a:lstStyle/>
          <a:p>
            <a:r>
              <a:rPr lang="en-US" dirty="0" smtClean="0"/>
              <a:t>Note Dropped off and Picked up Numbers</a:t>
            </a:r>
          </a:p>
          <a:p>
            <a:endParaRPr lang="en-US" dirty="0"/>
          </a:p>
          <a:p>
            <a:r>
              <a:rPr lang="en-US" dirty="0" smtClean="0"/>
              <a:t>Student Drop off at Transfer Point</a:t>
            </a:r>
          </a:p>
          <a:p>
            <a:endParaRPr lang="en-US" dirty="0"/>
          </a:p>
          <a:p>
            <a:r>
              <a:rPr lang="en-US" dirty="0" smtClean="0"/>
              <a:t>Student Pick up at Transfer Point</a:t>
            </a:r>
          </a:p>
          <a:p>
            <a:endParaRPr lang="en-US" dirty="0"/>
          </a:p>
          <a:p>
            <a:r>
              <a:rPr lang="en-US" dirty="0" smtClean="0"/>
              <a:t>Student drop off at attending school</a:t>
            </a:r>
          </a:p>
        </p:txBody>
      </p:sp>
      <p:cxnSp>
        <p:nvCxnSpPr>
          <p:cNvPr id="9" name="Straight Arrow Connector 8"/>
          <p:cNvCxnSpPr/>
          <p:nvPr/>
        </p:nvCxnSpPr>
        <p:spPr>
          <a:xfrm flipH="1" flipV="1">
            <a:off x="3200400" y="1447800"/>
            <a:ext cx="1952625" cy="3048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2286000" y="1905000"/>
            <a:ext cx="2867026" cy="457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2590800" y="2286000"/>
            <a:ext cx="2562225" cy="609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1600200" y="3429000"/>
            <a:ext cx="3552826" cy="2895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1657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Transfer As A Single Solve</a:t>
            </a:r>
            <a:endParaRPr lang="en-US" dirty="0"/>
          </a:p>
        </p:txBody>
      </p:sp>
      <p:sp>
        <p:nvSpPr>
          <p:cNvPr id="3" name="Content Placeholder 2"/>
          <p:cNvSpPr>
            <a:spLocks noGrp="1"/>
          </p:cNvSpPr>
          <p:nvPr>
            <p:ph idx="1"/>
          </p:nvPr>
        </p:nvSpPr>
        <p:spPr/>
        <p:txBody>
          <a:bodyPr/>
          <a:lstStyle/>
          <a:p>
            <a:r>
              <a:rPr lang="en-US" dirty="0" smtClean="0"/>
              <a:t>The Student Screen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588" y="2767013"/>
            <a:ext cx="8124825"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8223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Create School Bell Times For Transfer Point</a:t>
            </a:r>
            <a:endParaRPr lang="en-US" dirty="0"/>
          </a:p>
        </p:txBody>
      </p:sp>
      <p:sp>
        <p:nvSpPr>
          <p:cNvPr id="3" name="Content Placeholder 2"/>
          <p:cNvSpPr>
            <a:spLocks noGrp="1"/>
          </p:cNvSpPr>
          <p:nvPr>
            <p:ph idx="1"/>
          </p:nvPr>
        </p:nvSpPr>
        <p:spPr/>
        <p:txBody>
          <a:bodyPr/>
          <a:lstStyle/>
          <a:p>
            <a:endParaRPr lang="en-U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676400"/>
            <a:ext cx="7486650"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239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1445</TotalTime>
  <Words>310</Words>
  <Application>Microsoft Office PowerPoint</Application>
  <PresentationFormat>On-screen Show (4:3)</PresentationFormat>
  <Paragraphs>32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Transfer Runs </vt:lpstr>
      <vt:lpstr>Work Flow Options</vt:lpstr>
      <vt:lpstr>The Transfer As Two Paired Orders</vt:lpstr>
      <vt:lpstr>Creating The First Paired Order (student pickup to transfer)</vt:lpstr>
      <vt:lpstr>Creating a Transfer Stop</vt:lpstr>
      <vt:lpstr>Create An Order From The Transfer Point To The School</vt:lpstr>
      <vt:lpstr>Driver Directions</vt:lpstr>
      <vt:lpstr>The Transfer As A Single Solve</vt:lpstr>
      <vt:lpstr>Create School Bell Times For Transfer Point</vt:lpstr>
      <vt:lpstr>Create An Order To The Student School Of Attendance</vt:lpstr>
      <vt:lpstr>The Workspace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 Runs</dc:title>
  <dc:creator>Kerry</dc:creator>
  <cp:lastModifiedBy>Jessica.Simmons</cp:lastModifiedBy>
  <cp:revision>19</cp:revision>
  <dcterms:created xsi:type="dcterms:W3CDTF">2012-05-15T00:23:03Z</dcterms:created>
  <dcterms:modified xsi:type="dcterms:W3CDTF">2017-01-06T19:46:17Z</dcterms:modified>
</cp:coreProperties>
</file>