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2" d="100"/>
          <a:sy n="82" d="100"/>
        </p:scale>
        <p:origin x="-25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u="sng" dirty="0"/>
              <a:t>How to Create a Tiering Plan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23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Diagonal Corner 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98949" y="808057"/>
            <a:ext cx="6752461" cy="5234394"/>
          </a:xfrm>
          <a:prstGeom prst="round2DiagRect">
            <a:avLst>
              <a:gd name="adj1" fmla="val 7418"/>
              <a:gd name="adj2" fmla="val 0"/>
            </a:avLst>
          </a:prstGeom>
          <a:solidFill>
            <a:srgbClr val="FFFFFF"/>
          </a:solidFill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988" y="2280198"/>
            <a:ext cx="6112382" cy="22921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6041" y="618518"/>
            <a:ext cx="3281003" cy="1478570"/>
          </a:xfrm>
        </p:spPr>
        <p:txBody>
          <a:bodyPr anchor="b">
            <a:normAutofit/>
          </a:bodyPr>
          <a:lstStyle/>
          <a:p>
            <a:r>
              <a:rPr lang="en-US" sz="2800"/>
              <a:t>Generating Route Reports	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036041" y="2249487"/>
            <a:ext cx="3281004" cy="3541714"/>
          </a:xfrm>
        </p:spPr>
        <p:txBody>
          <a:bodyPr>
            <a:normAutofit/>
          </a:bodyPr>
          <a:lstStyle/>
          <a:p>
            <a:r>
              <a:rPr lang="en-US" sz="1800" dirty="0"/>
              <a:t>Once the </a:t>
            </a:r>
            <a:r>
              <a:rPr lang="en-US" sz="1800" dirty="0" err="1"/>
              <a:t>tiering</a:t>
            </a:r>
            <a:r>
              <a:rPr lang="en-US" sz="1800" dirty="0"/>
              <a:t> plan has been saved, you can query for the Route in Route Builder.  </a:t>
            </a:r>
          </a:p>
          <a:p>
            <a:r>
              <a:rPr lang="en-US" sz="1800" dirty="0"/>
              <a:t>You can now run all available route reports.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71804" y="3928188"/>
            <a:ext cx="447184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3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800" dirty="0"/>
              <a:t>Select the Tiering Option from the main Dashboard in Route Builder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20296" y="2900551"/>
            <a:ext cx="6527117" cy="645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993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bg2">
                  <a:shade val="88000"/>
                  <a:hueMod val="106000"/>
                  <a:satMod val="140000"/>
                  <a:lumMod val="54000"/>
                </a:schemeClr>
                <a:schemeClr val="bg2">
                  <a:tint val="98000"/>
                  <a:hueMod val="90000"/>
                  <a:satMod val="150000"/>
                  <a:lumMod val="160000"/>
                </a:schemeClr>
              </a:duotone>
            </a:blip>
            <a:stretch/>
          </a:blipFill>
          <a:ln>
            <a:noFill/>
          </a:ln>
          <a:effectLst/>
        </p:spPr>
      </p:sp>
      <p:pic>
        <p:nvPicPr>
          <p:cNvPr id="51" name="Picture 2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2" name="Group 8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10" name="Group 9"/>
            <p:cNvGrp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2" name="Rectangle 5"/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6"/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7"/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8"/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9"/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0"/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1"/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2"/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3"/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4"/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Freeform 15"/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3" name="Line 16"/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4" name="Freeform 17"/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8"/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19"/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Freeform 20"/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8" name="Rectangle 21"/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2"/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3"/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4"/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5"/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6"/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7"/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8"/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29"/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0"/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8" name="Freeform 31"/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1" name="Group 10"/>
            <p:cNvGrp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2" name="Freeform 32"/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3"/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4"/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5"/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6"/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7"/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8"/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39"/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Freeform 40"/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1" name="Rectangle 41"/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pic>
        <p:nvPicPr>
          <p:cNvPr id="5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1096961" y="2799184"/>
            <a:ext cx="8121684" cy="3796880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426" y="386743"/>
            <a:ext cx="9905998" cy="14785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u="sng" dirty="0"/>
              <a:t>Step 2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u="sng" dirty="0"/>
              <a:t>Naming the Plan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4104" y="1274876"/>
            <a:ext cx="6012832" cy="2806701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dirty="0"/>
              <a:t>Click on Tiering Plan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dirty="0"/>
              <a:t>Name the Tiering plan (this is similar to creating a scenario in Route Builder)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dirty="0"/>
              <a:t>Click Ok to save the name.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56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1757" y="358815"/>
            <a:ext cx="5815654" cy="5440323"/>
          </a:xfrm>
        </p:spPr>
        <p:txBody>
          <a:bodyPr/>
          <a:lstStyle/>
          <a:p>
            <a:r>
              <a:rPr lang="en-US" dirty="0" smtClean="0"/>
              <a:t>How to use the Tiering Wizard</a:t>
            </a:r>
          </a:p>
          <a:p>
            <a:endParaRPr lang="en-US" dirty="0"/>
          </a:p>
          <a:p>
            <a:r>
              <a:rPr lang="en-US" dirty="0" smtClean="0"/>
              <a:t>1. </a:t>
            </a:r>
            <a:r>
              <a:rPr lang="en-US" u="sng" dirty="0" smtClean="0"/>
              <a:t>Update the tiering plan based on the most recent data: </a:t>
            </a:r>
            <a:r>
              <a:rPr lang="en-US" dirty="0" smtClean="0"/>
              <a:t>this option will allow the user to generate routes based on the most recent Run data in Route builder.</a:t>
            </a:r>
          </a:p>
          <a:p>
            <a:r>
              <a:rPr lang="en-US" dirty="0" smtClean="0"/>
              <a:t>2. </a:t>
            </a:r>
            <a:r>
              <a:rPr lang="en-US" u="sng" dirty="0" smtClean="0"/>
              <a:t>Generate the tiering plan based on Route Builder information: </a:t>
            </a:r>
            <a:r>
              <a:rPr lang="en-US" dirty="0" smtClean="0"/>
              <a:t>Allows a user to add filters for specific data migration.</a:t>
            </a:r>
          </a:p>
          <a:p>
            <a:r>
              <a:rPr lang="en-US" dirty="0" smtClean="0"/>
              <a:t>3. </a:t>
            </a:r>
            <a:r>
              <a:rPr lang="en-US" u="sng" dirty="0" smtClean="0"/>
              <a:t>Import tiering plan: </a:t>
            </a:r>
            <a:r>
              <a:rPr lang="en-US" dirty="0" smtClean="0"/>
              <a:t>Data such as Route names, driver directions, pre/Post trip times and stand by time will import over from a previous tiering date.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19" y="1426578"/>
            <a:ext cx="4810152" cy="298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 rot="10800000">
            <a:off x="4515782" y="2080554"/>
            <a:ext cx="833377" cy="4065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-509288" y="2861115"/>
            <a:ext cx="833377" cy="3682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10800000">
            <a:off x="4699320" y="3570790"/>
            <a:ext cx="879676" cy="4340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20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1350" y="0"/>
            <a:ext cx="3856037" cy="1639884"/>
          </a:xfrm>
        </p:spPr>
        <p:txBody>
          <a:bodyPr/>
          <a:lstStyle/>
          <a:p>
            <a:r>
              <a:rPr lang="en-US" u="sng" dirty="0"/>
              <a:t>Establishing the Settings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72267" y="592138"/>
            <a:ext cx="3059078" cy="519906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1558212"/>
            <a:ext cx="4088342" cy="4232988"/>
          </a:xfrm>
        </p:spPr>
        <p:txBody>
          <a:bodyPr/>
          <a:lstStyle/>
          <a:p>
            <a:r>
              <a:rPr lang="en-US" u="sng" dirty="0"/>
              <a:t>Max time Between Runs</a:t>
            </a:r>
            <a:r>
              <a:rPr lang="en-US" b="1" dirty="0"/>
              <a:t>: </a:t>
            </a:r>
            <a:r>
              <a:rPr lang="en-US" dirty="0"/>
              <a:t>considered to be the time between the dead heads of 2 consecutive runs on the same route.</a:t>
            </a:r>
          </a:p>
          <a:p>
            <a:r>
              <a:rPr lang="en-US" u="sng" dirty="0"/>
              <a:t>Standard Total Route Time: </a:t>
            </a:r>
            <a:r>
              <a:rPr lang="en-US" dirty="0"/>
              <a:t>used when adding automatic stand by time on route if the bid time is not specified. </a:t>
            </a:r>
          </a:p>
          <a:p>
            <a:r>
              <a:rPr lang="en-US" u="sng" dirty="0"/>
              <a:t>Pre-Trip: </a:t>
            </a:r>
            <a:r>
              <a:rPr lang="en-US" dirty="0"/>
              <a:t>specify the designated pre-trip time a driver is required to perform before the trip/run.</a:t>
            </a:r>
          </a:p>
          <a:p>
            <a:r>
              <a:rPr lang="en-US" u="sng" dirty="0"/>
              <a:t>Post-Trip: </a:t>
            </a:r>
            <a:r>
              <a:rPr lang="en-US" dirty="0"/>
              <a:t>specify the designated post-trip time a driver is required to perform after the trip/run.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166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bg2">
                  <a:shade val="88000"/>
                  <a:hueMod val="106000"/>
                  <a:satMod val="140000"/>
                  <a:lumMod val="54000"/>
                </a:schemeClr>
                <a:schemeClr val="bg2">
                  <a:tint val="98000"/>
                  <a:hueMod val="90000"/>
                  <a:satMod val="150000"/>
                  <a:lumMod val="160000"/>
                </a:schemeClr>
              </a:duotone>
            </a:blip>
            <a:stretch/>
          </a:blipFill>
          <a:ln>
            <a:noFill/>
          </a:ln>
          <a:effectLst/>
        </p:spPr>
      </p:sp>
      <p:pic>
        <p:nvPicPr>
          <p:cNvPr id="8" name="Picture 2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10" name="Group 9"/>
            <p:cNvGrp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2" name="Rectangle 5"/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6"/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7"/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8"/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9"/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0"/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1"/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2"/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3"/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4"/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Freeform 15"/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3" name="Line 16"/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4" name="Freeform 17"/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8"/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19"/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Freeform 20"/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8" name="Rectangle 21"/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2"/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3"/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4"/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5"/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6"/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7"/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8"/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29"/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0"/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8" name="Freeform 31"/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1" name="Group 10"/>
            <p:cNvGrp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2" name="Freeform 32"/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3"/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4"/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5"/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6"/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7"/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8"/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39"/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Freeform 40"/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1" name="Rectangle 41"/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49" name="Round Diagonal Corner 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98950" y="808057"/>
            <a:ext cx="5286376" cy="5234394"/>
          </a:xfrm>
          <a:prstGeom prst="round2DiagRect">
            <a:avLst>
              <a:gd name="adj1" fmla="val 7418"/>
              <a:gd name="adj2" fmla="val 0"/>
            </a:avLst>
          </a:prstGeom>
          <a:solidFill>
            <a:srgbClr val="FFFFFF"/>
          </a:solidFill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230750" y="1196440"/>
            <a:ext cx="4552942" cy="45677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9957" y="618518"/>
            <a:ext cx="4747088" cy="14785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/>
              <a:t>Settings Continued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69957" y="2249487"/>
            <a:ext cx="4747087" cy="354171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1. Optimization is to optimize the Route plan.  Route directions also have VRP settings similar to those in Route Builder.</a:t>
            </a:r>
          </a:p>
          <a:p>
            <a:r>
              <a:rPr lang="en-US" dirty="0"/>
              <a:t>2. Generating Route Directions are specified here.  (U-turns and other travel restrictions.)</a:t>
            </a:r>
          </a:p>
          <a:p>
            <a:r>
              <a:rPr lang="en-US" dirty="0"/>
              <a:t>3. If daily time is missing, this selection will apply the previous known time for the run time.  The report this affects is </a:t>
            </a:r>
            <a:r>
              <a:rPr lang="en-US" b="1" dirty="0"/>
              <a:t>Weekly Reports</a:t>
            </a:r>
            <a:r>
              <a:rPr lang="en-US" dirty="0"/>
              <a:t>.</a:t>
            </a:r>
          </a:p>
        </p:txBody>
      </p:sp>
      <p:sp>
        <p:nvSpPr>
          <p:cNvPr id="6" name="Right Arrow 5"/>
          <p:cNvSpPr/>
          <p:nvPr/>
        </p:nvSpPr>
        <p:spPr>
          <a:xfrm>
            <a:off x="223834" y="1306286"/>
            <a:ext cx="1006916" cy="5050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2" name="Right Arrow 51"/>
          <p:cNvSpPr/>
          <p:nvPr/>
        </p:nvSpPr>
        <p:spPr>
          <a:xfrm>
            <a:off x="236538" y="3549650"/>
            <a:ext cx="889438" cy="5659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53" name="Right Arrow 52"/>
          <p:cNvSpPr/>
          <p:nvPr/>
        </p:nvSpPr>
        <p:spPr>
          <a:xfrm>
            <a:off x="217488" y="4867275"/>
            <a:ext cx="985126" cy="555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122246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Diagonal Corner 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98949" y="808057"/>
            <a:ext cx="6752461" cy="5234394"/>
          </a:xfrm>
          <a:prstGeom prst="round2DiagRect">
            <a:avLst>
              <a:gd name="adj1" fmla="val 7418"/>
              <a:gd name="adj2" fmla="val 0"/>
            </a:avLst>
          </a:prstGeom>
          <a:solidFill>
            <a:srgbClr val="FFFFFF"/>
          </a:solidFill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579" y="1137621"/>
            <a:ext cx="5887199" cy="45772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6041" y="618518"/>
            <a:ext cx="3281003" cy="1478570"/>
          </a:xfrm>
        </p:spPr>
        <p:txBody>
          <a:bodyPr anchor="b">
            <a:normAutofit/>
          </a:bodyPr>
          <a:lstStyle/>
          <a:p>
            <a:r>
              <a:rPr lang="en-US" sz="2800"/>
              <a:t>How to Populate the runs into the Plan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036041" y="2249487"/>
            <a:ext cx="3281004" cy="3541714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Select the scenario</a:t>
            </a:r>
          </a:p>
          <a:p>
            <a:r>
              <a:rPr lang="en-US" sz="1800" dirty="0"/>
              <a:t>Input the remaining filters to populate the desired runs.</a:t>
            </a:r>
          </a:p>
          <a:p>
            <a:pPr lvl="1"/>
            <a:r>
              <a:rPr lang="en-US" sz="1400" dirty="0"/>
              <a:t>Run #/Name</a:t>
            </a:r>
          </a:p>
          <a:p>
            <a:pPr lvl="1"/>
            <a:r>
              <a:rPr lang="en-US" sz="1400" dirty="0"/>
              <a:t>Vehicle</a:t>
            </a:r>
          </a:p>
          <a:p>
            <a:pPr lvl="1"/>
            <a:r>
              <a:rPr lang="en-US" sz="1400" dirty="0"/>
              <a:t>Street address</a:t>
            </a:r>
          </a:p>
          <a:p>
            <a:pPr lvl="1"/>
            <a:r>
              <a:rPr lang="en-US" sz="1400" dirty="0"/>
              <a:t>School </a:t>
            </a:r>
          </a:p>
          <a:p>
            <a:pPr lvl="1"/>
            <a:r>
              <a:rPr lang="en-US" sz="1400" dirty="0"/>
              <a:t>Depot</a:t>
            </a:r>
          </a:p>
          <a:p>
            <a:r>
              <a:rPr lang="en-US" sz="1800" dirty="0"/>
              <a:t>Place check mark next to runs and click “Add to scheduler”</a:t>
            </a:r>
          </a:p>
        </p:txBody>
      </p:sp>
    </p:spTree>
    <p:extLst>
      <p:ext uri="{BB962C8B-B14F-4D97-AF65-F5344CB8AC3E}">
        <p14:creationId xmlns:p14="http://schemas.microsoft.com/office/powerpoint/2010/main" val="2813391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the Pre/Post trip and Generating the Route Directions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Step </a:t>
            </a:r>
            <a:r>
              <a:rPr lang="en-US" dirty="0"/>
              <a:t>1: Select the Utilities Menu and load the Pre/Post trips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54359" y="3879974"/>
            <a:ext cx="4878387" cy="1437381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/>
              <a:t>Step </a:t>
            </a:r>
            <a:r>
              <a:rPr lang="en-US" dirty="0"/>
              <a:t>2: Generate the directions under the Utilities Menu 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554247" y="5725876"/>
            <a:ext cx="5544446" cy="665591"/>
          </a:xfrm>
          <a:prstGeom prst="rect">
            <a:avLst/>
          </a:prstGeom>
        </p:spPr>
      </p:pic>
      <p:sp>
        <p:nvSpPr>
          <p:cNvPr id="9" name="Pentagon 8"/>
          <p:cNvSpPr/>
          <p:nvPr/>
        </p:nvSpPr>
        <p:spPr>
          <a:xfrm>
            <a:off x="83976" y="3620278"/>
            <a:ext cx="970383" cy="51939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Before</a:t>
            </a:r>
          </a:p>
        </p:txBody>
      </p:sp>
      <p:sp>
        <p:nvSpPr>
          <p:cNvPr id="10" name="Pentagon 9"/>
          <p:cNvSpPr/>
          <p:nvPr/>
        </p:nvSpPr>
        <p:spPr>
          <a:xfrm>
            <a:off x="5617029" y="5719665"/>
            <a:ext cx="858416" cy="41987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2645764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979" y="2249487"/>
            <a:ext cx="3325461" cy="3549650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Once the data is loaded……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4579" y="2249487"/>
            <a:ext cx="6012832" cy="3541714"/>
          </a:xfrm>
        </p:spPr>
        <p:txBody>
          <a:bodyPr>
            <a:normAutofit/>
          </a:bodyPr>
          <a:lstStyle/>
          <a:p>
            <a:r>
              <a:rPr lang="en-US" dirty="0"/>
              <a:t>Name the Route, hoover above the route block and select “Edit Details”</a:t>
            </a:r>
          </a:p>
          <a:p>
            <a:r>
              <a:rPr lang="en-US" dirty="0"/>
              <a:t>Name the Route </a:t>
            </a:r>
          </a:p>
          <a:p>
            <a:r>
              <a:rPr lang="en-US" dirty="0"/>
              <a:t>Once the Route has been named, you are ready to save the Route.</a:t>
            </a:r>
          </a:p>
          <a:p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569167" y="2649894"/>
            <a:ext cx="727788" cy="4292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04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78</TotalTime>
  <Words>440</Words>
  <Application>Microsoft Office PowerPoint</Application>
  <PresentationFormat>Custom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Circuit</vt:lpstr>
      <vt:lpstr>How to Create a Tiering Plan </vt:lpstr>
      <vt:lpstr>Step 1</vt:lpstr>
      <vt:lpstr>Step 2 Naming the Plan</vt:lpstr>
      <vt:lpstr>PowerPoint Presentation</vt:lpstr>
      <vt:lpstr>Establishing the Settings</vt:lpstr>
      <vt:lpstr>Settings Continued</vt:lpstr>
      <vt:lpstr>How to Populate the runs into the Plan </vt:lpstr>
      <vt:lpstr>Applying the Pre/Post trip and Generating the Route Directions</vt:lpstr>
      <vt:lpstr>Once the data is loaded…… </vt:lpstr>
      <vt:lpstr>Generating Route Reports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Create a Tiering Plan</dc:title>
  <dc:creator>Jessica Simmons</dc:creator>
  <cp:lastModifiedBy>Jessica.Simmons</cp:lastModifiedBy>
  <cp:revision>8</cp:revision>
  <dcterms:created xsi:type="dcterms:W3CDTF">2016-07-10T21:52:46Z</dcterms:created>
  <dcterms:modified xsi:type="dcterms:W3CDTF">2016-08-02T22:48:39Z</dcterms:modified>
</cp:coreProperties>
</file>